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2" r:id="rId6"/>
    <p:sldId id="264" r:id="rId7"/>
    <p:sldId id="263" r:id="rId8"/>
    <p:sldId id="265" r:id="rId9"/>
    <p:sldId id="269" r:id="rId10"/>
    <p:sldId id="271" r:id="rId11"/>
    <p:sldId id="270" r:id="rId12"/>
    <p:sldId id="272" r:id="rId13"/>
    <p:sldId id="273" r:id="rId14"/>
    <p:sldId id="274" r:id="rId15"/>
    <p:sldId id="275" r:id="rId16"/>
    <p:sldId id="287" r:id="rId17"/>
    <p:sldId id="279" r:id="rId18"/>
    <p:sldId id="285" r:id="rId19"/>
    <p:sldId id="284" r:id="rId20"/>
    <p:sldId id="276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0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A432A-B207-4262-B282-58796A2BE499}" type="datetimeFigureOut">
              <a:rPr kumimoji="1" lang="ja-JP" altLang="en-US" smtClean="0"/>
              <a:pPr/>
              <a:t>2009/7/15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B3299-864C-4303-9C7E-0F38E2C5988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6A7F7-BDAA-424A-8604-DF4C9AB4E5F4}" type="datetimeFigureOut">
              <a:rPr kumimoji="1" lang="ja-JP" altLang="en-US" smtClean="0"/>
              <a:pPr/>
              <a:t>2009/7/15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E3A57-4C46-4446-A79B-9C41897FCBE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9EB8F-B56D-48FC-88D3-CA87B7AE4591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6B588-4CF2-42A4-B31D-0AA79818810F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2BA919-D8E7-4808-993F-FE02D6FE3F95}" type="slidenum">
              <a:rPr lang="en-US" altLang="ja-JP" sz="1200">
                <a:latin typeface="Times" pitchFamily="-109" charset="0"/>
                <a:ea typeface="Osaka" pitchFamily="-109" charset="-128"/>
              </a:rPr>
              <a:pPr algn="r"/>
              <a:t>10</a:t>
            </a:fld>
            <a:endParaRPr lang="en-US" altLang="ja-JP" sz="1200">
              <a:latin typeface="Times" pitchFamily="-109" charset="0"/>
              <a:ea typeface="Osaka" pitchFamily="-109" charset="-128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54A03-55D7-4634-AE5D-695CCF5A414F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CAA98-15C6-4974-A8CC-CF7DC78A11F1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31C4F-BCFA-458B-A4B9-C60B0D7DFBC3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2F2B92-BA01-4F0F-ADCD-6EC541EA9CF3}" type="slidenum">
              <a:rPr lang="en-US" altLang="ja-JP" sz="1200">
                <a:latin typeface="Times" pitchFamily="-109" charset="0"/>
                <a:ea typeface="Osaka" pitchFamily="-109" charset="-128"/>
              </a:rPr>
              <a:pPr algn="r"/>
              <a:t>13</a:t>
            </a:fld>
            <a:endParaRPr lang="en-US" altLang="ja-JP" sz="1200">
              <a:latin typeface="Times" pitchFamily="-109" charset="0"/>
              <a:ea typeface="Osaka" pitchFamily="-109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317BC-6CF8-4B4B-A8A6-D3CD1E1AA811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1821D-612B-466E-9832-37C01A378A26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269ED-7AAB-4600-AC00-2793CB485F67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D7268-B0D9-419B-AB43-072FBA0636B7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smtClean="0"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D7268-B0D9-419B-AB43-072FBA0636B7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9FFD5-C7E9-494E-867E-A69895582BAC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F4D0D-D8F5-44A0-A57B-4AFD72907A0D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9FFD5-C7E9-494E-867E-A69895582BAC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9FFD5-C7E9-494E-867E-A69895582BAC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9FFD5-C7E9-494E-867E-A69895582BAC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269ED-7AAB-4600-AC00-2793CB485F67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9FFD5-C7E9-494E-867E-A69895582BAC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9FFD5-C7E9-494E-867E-A69895582BAC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5694E-387C-47F5-BC31-ED98954ADB29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B6C-CC4C-4E11-AA2C-00C17F0834BE}" type="datetimeFigureOut">
              <a:rPr kumimoji="1" lang="ja-JP" altLang="en-US" smtClean="0"/>
              <a:pPr/>
              <a:t>2009/7/15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BB-4E85-4A63-8956-8B90C729A0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B6C-CC4C-4E11-AA2C-00C17F0834BE}" type="datetimeFigureOut">
              <a:rPr kumimoji="1" lang="ja-JP" altLang="en-US" smtClean="0"/>
              <a:pPr/>
              <a:t>2009/7/15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BB-4E85-4A63-8956-8B90C729A0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B6C-CC4C-4E11-AA2C-00C17F0834BE}" type="datetimeFigureOut">
              <a:rPr kumimoji="1" lang="ja-JP" altLang="en-US" smtClean="0"/>
              <a:pPr/>
              <a:t>2009/7/15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BB-4E85-4A63-8956-8B90C729A0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B6C-CC4C-4E11-AA2C-00C17F0834BE}" type="datetimeFigureOut">
              <a:rPr kumimoji="1" lang="ja-JP" altLang="en-US" smtClean="0"/>
              <a:pPr/>
              <a:t>2009/7/15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BB-4E85-4A63-8956-8B90C729A0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B6C-CC4C-4E11-AA2C-00C17F0834BE}" type="datetimeFigureOut">
              <a:rPr kumimoji="1" lang="ja-JP" altLang="en-US" smtClean="0"/>
              <a:pPr/>
              <a:t>2009/7/15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BB-4E85-4A63-8956-8B90C729A0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B6C-CC4C-4E11-AA2C-00C17F0834BE}" type="datetimeFigureOut">
              <a:rPr kumimoji="1" lang="ja-JP" altLang="en-US" smtClean="0"/>
              <a:pPr/>
              <a:t>2009/7/15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BB-4E85-4A63-8956-8B90C729A0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B6C-CC4C-4E11-AA2C-00C17F0834BE}" type="datetimeFigureOut">
              <a:rPr kumimoji="1" lang="ja-JP" altLang="en-US" smtClean="0"/>
              <a:pPr/>
              <a:t>2009/7/15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BB-4E85-4A63-8956-8B90C729A0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B6C-CC4C-4E11-AA2C-00C17F0834BE}" type="datetimeFigureOut">
              <a:rPr kumimoji="1" lang="ja-JP" altLang="en-US" smtClean="0"/>
              <a:pPr/>
              <a:t>2009/7/15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BB-4E85-4A63-8956-8B90C729A0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B6C-CC4C-4E11-AA2C-00C17F0834BE}" type="datetimeFigureOut">
              <a:rPr kumimoji="1" lang="ja-JP" altLang="en-US" smtClean="0"/>
              <a:pPr/>
              <a:t>2009/7/15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BB-4E85-4A63-8956-8B90C729A0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B6C-CC4C-4E11-AA2C-00C17F0834BE}" type="datetimeFigureOut">
              <a:rPr kumimoji="1" lang="ja-JP" altLang="en-US" smtClean="0"/>
              <a:pPr/>
              <a:t>2009/7/15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BB-4E85-4A63-8956-8B90C729A0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B6C-CC4C-4E11-AA2C-00C17F0834BE}" type="datetimeFigureOut">
              <a:rPr kumimoji="1" lang="ja-JP" altLang="en-US" smtClean="0"/>
              <a:pPr/>
              <a:t>2009/7/15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236BB-4E85-4A63-8956-8B90C729A0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8B6C-CC4C-4E11-AA2C-00C17F0834BE}" type="datetimeFigureOut">
              <a:rPr kumimoji="1" lang="ja-JP" altLang="en-US" smtClean="0"/>
              <a:pPr/>
              <a:t>2009/7/15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36BB-4E85-4A63-8956-8B90C729A0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10226675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2" y="642918"/>
            <a:ext cx="8713788" cy="1143000"/>
          </a:xfrm>
          <a:noFill/>
        </p:spPr>
        <p:txBody>
          <a:bodyPr/>
          <a:lstStyle/>
          <a:p>
            <a:r>
              <a:rPr lang="en-US" sz="3200" dirty="0">
                <a:effectLst/>
                <a:latin typeface="Calibri" pitchFamily="34" charset="0"/>
              </a:rPr>
              <a:t>Recurrence </a:t>
            </a:r>
            <a:r>
              <a:rPr lang="en-US" sz="3200" dirty="0">
                <a:effectLst/>
              </a:rPr>
              <a:t>of</a:t>
            </a:r>
            <a:r>
              <a:rPr lang="en-US" sz="3200" dirty="0">
                <a:effectLst/>
                <a:latin typeface="Calibri" pitchFamily="34" charset="0"/>
              </a:rPr>
              <a:t> Kanto earthquakes revealed from tsunami deposits in Miura peninsula, Japan</a:t>
            </a:r>
            <a:endParaRPr lang="ja-JP" altLang="en-US" sz="3200" dirty="0">
              <a:effectLst/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3643314"/>
            <a:ext cx="8640763" cy="2663825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sz="1800" cap="all" dirty="0" err="1"/>
              <a:t>Shimazaki</a:t>
            </a:r>
            <a:r>
              <a:rPr lang="en-US" sz="1800" cap="all" dirty="0"/>
              <a:t>, K.</a:t>
            </a:r>
            <a:r>
              <a:rPr lang="en-US" sz="1800" cap="all" baseline="30000" dirty="0"/>
              <a:t>1</a:t>
            </a:r>
            <a:r>
              <a:rPr lang="en-US" sz="1800" cap="all" dirty="0"/>
              <a:t>, Kim, H.</a:t>
            </a:r>
            <a:r>
              <a:rPr lang="en-US" sz="1800" cap="all" baseline="30000" dirty="0"/>
              <a:t> 1</a:t>
            </a:r>
            <a:r>
              <a:rPr lang="en-US" sz="1800" cap="all" dirty="0"/>
              <a:t>, </a:t>
            </a:r>
            <a:r>
              <a:rPr lang="en-US" sz="1800" cap="all" dirty="0" err="1"/>
              <a:t>Ishibe</a:t>
            </a:r>
            <a:r>
              <a:rPr lang="en-US" sz="1800" cap="all" dirty="0"/>
              <a:t>, T.</a:t>
            </a:r>
            <a:r>
              <a:rPr lang="en-US" sz="1800" cap="all" baseline="30000" dirty="0"/>
              <a:t> 1</a:t>
            </a:r>
            <a:r>
              <a:rPr lang="en-US" sz="1800" cap="all" dirty="0"/>
              <a:t>, Tsuji, Y.</a:t>
            </a:r>
            <a:r>
              <a:rPr lang="en-US" sz="1800" cap="all" baseline="30000" dirty="0"/>
              <a:t> 1</a:t>
            </a:r>
            <a:r>
              <a:rPr lang="en-US" sz="1800" cap="all" dirty="0"/>
              <a:t>, </a:t>
            </a:r>
            <a:r>
              <a:rPr lang="en-US" sz="1800" u="sng" cap="all" dirty="0"/>
              <a:t>Satake, K.</a:t>
            </a:r>
            <a:r>
              <a:rPr lang="en-US" sz="1800" u="sng" cap="all" baseline="30000" dirty="0"/>
              <a:t> 1</a:t>
            </a:r>
            <a:r>
              <a:rPr lang="en-US" sz="1800" cap="all" dirty="0"/>
              <a:t>, Imai, K.</a:t>
            </a:r>
            <a:r>
              <a:rPr lang="en-US" sz="1800" cap="all" baseline="30000" dirty="0"/>
              <a:t> 1</a:t>
            </a:r>
            <a:r>
              <a:rPr lang="en-US" sz="1800" cap="all" dirty="0"/>
              <a:t>, </a:t>
            </a:r>
            <a:r>
              <a:rPr lang="en-US" sz="1800" cap="all" dirty="0" err="1"/>
              <a:t>Tomari</a:t>
            </a:r>
            <a:r>
              <a:rPr lang="en-US" sz="1800" cap="all" dirty="0"/>
              <a:t>, J.</a:t>
            </a:r>
            <a:r>
              <a:rPr lang="en-US" sz="1800" cap="all" baseline="30000" dirty="0"/>
              <a:t> 1</a:t>
            </a:r>
            <a:r>
              <a:rPr lang="en-US" sz="1800" cap="all" dirty="0"/>
              <a:t>, Chiba, T.</a:t>
            </a:r>
            <a:r>
              <a:rPr lang="en-US" sz="1800" cap="all" baseline="30000" dirty="0"/>
              <a:t>2</a:t>
            </a:r>
            <a:r>
              <a:rPr lang="en-US" sz="1800" cap="all" dirty="0"/>
              <a:t>, </a:t>
            </a:r>
            <a:r>
              <a:rPr lang="en-US" sz="1800" cap="all" dirty="0" err="1"/>
              <a:t>Sugai</a:t>
            </a:r>
            <a:r>
              <a:rPr lang="en-US" sz="1800" cap="all" dirty="0"/>
              <a:t>, T.</a:t>
            </a:r>
            <a:r>
              <a:rPr lang="en-US" sz="1800" cap="all" baseline="30000" dirty="0"/>
              <a:t>2</a:t>
            </a:r>
            <a:r>
              <a:rPr lang="en-US" sz="1800" cap="all" dirty="0"/>
              <a:t>, Okamura, M.</a:t>
            </a:r>
            <a:r>
              <a:rPr lang="en-US" sz="1800" cap="all" baseline="30000" dirty="0"/>
              <a:t>3</a:t>
            </a:r>
            <a:r>
              <a:rPr lang="en-US" sz="1800" cap="all" dirty="0"/>
              <a:t>, Matsuoka, H.</a:t>
            </a:r>
            <a:r>
              <a:rPr lang="en-US" sz="1800" cap="all" baseline="30000" dirty="0"/>
              <a:t>3</a:t>
            </a:r>
            <a:r>
              <a:rPr lang="en-US" sz="1800" cap="all" dirty="0"/>
              <a:t>, Fujiwara, O.</a:t>
            </a:r>
            <a:r>
              <a:rPr lang="en-US" sz="1800" cap="all" baseline="30000" dirty="0"/>
              <a:t>4</a:t>
            </a:r>
            <a:r>
              <a:rPr lang="en-US" sz="1800" cap="all" dirty="0"/>
              <a:t>, and </a:t>
            </a:r>
            <a:r>
              <a:rPr lang="en-US" sz="1800" cap="all" dirty="0" err="1"/>
              <a:t>Namegaya</a:t>
            </a:r>
            <a:r>
              <a:rPr lang="en-US" sz="1800" cap="all" dirty="0"/>
              <a:t>, </a:t>
            </a:r>
            <a:r>
              <a:rPr lang="en-US" sz="1800" cap="all" dirty="0" smtClean="0"/>
              <a:t>Y.</a:t>
            </a:r>
            <a:r>
              <a:rPr lang="en-US" sz="1800" cap="all" baseline="30000" dirty="0" smtClean="0"/>
              <a:t>4</a:t>
            </a:r>
          </a:p>
          <a:p>
            <a:pPr>
              <a:buNone/>
            </a:pPr>
            <a:endParaRPr lang="ja-JP" altLang="en-US" sz="1800" dirty="0"/>
          </a:p>
          <a:p>
            <a:pPr>
              <a:buNone/>
            </a:pPr>
            <a:r>
              <a:rPr lang="en-US" sz="1800" i="1" dirty="0"/>
              <a:t> </a:t>
            </a:r>
            <a:r>
              <a:rPr lang="en-US" sz="1800" baseline="30000" dirty="0"/>
              <a:t>1</a:t>
            </a:r>
            <a:r>
              <a:rPr lang="en-US" sz="1800" i="1" dirty="0"/>
              <a:t>Earthquake Research Institute, University of Tokyo, </a:t>
            </a:r>
            <a:r>
              <a:rPr lang="en-US" sz="1800" i="1" dirty="0" smtClean="0"/>
              <a:t>Japan</a:t>
            </a:r>
          </a:p>
          <a:p>
            <a:pPr>
              <a:buNone/>
            </a:pPr>
            <a:r>
              <a:rPr lang="en-US" sz="1800" baseline="30000" dirty="0" smtClean="0"/>
              <a:t>2</a:t>
            </a:r>
            <a:r>
              <a:rPr lang="en-US" sz="1800" i="1" dirty="0" smtClean="0"/>
              <a:t>Graduate </a:t>
            </a:r>
            <a:r>
              <a:rPr lang="en-US" sz="1800" i="1" dirty="0"/>
              <a:t>School of Frontier Science, University of Tokyo, </a:t>
            </a:r>
            <a:r>
              <a:rPr lang="en-US" sz="1800" i="1" dirty="0" smtClean="0"/>
              <a:t>Japan</a:t>
            </a:r>
          </a:p>
          <a:p>
            <a:pPr>
              <a:buNone/>
            </a:pPr>
            <a:r>
              <a:rPr lang="en-US" sz="1800" baseline="30000" dirty="0" smtClean="0"/>
              <a:t>3</a:t>
            </a:r>
            <a:r>
              <a:rPr lang="en-US" sz="1800" i="1" dirty="0" smtClean="0"/>
              <a:t>Graduate </a:t>
            </a:r>
            <a:r>
              <a:rPr lang="en-US" sz="1800" i="1" dirty="0"/>
              <a:t>School of Science, Kochi University, </a:t>
            </a:r>
            <a:r>
              <a:rPr lang="en-US" sz="1800" i="1" dirty="0" smtClean="0"/>
              <a:t>Japan</a:t>
            </a:r>
          </a:p>
          <a:p>
            <a:pPr>
              <a:buNone/>
            </a:pPr>
            <a:r>
              <a:rPr lang="en-US" sz="1800" baseline="30000" dirty="0" smtClean="0"/>
              <a:t>4</a:t>
            </a:r>
            <a:r>
              <a:rPr lang="en-US" sz="1800" i="1" dirty="0" smtClean="0"/>
              <a:t>Active </a:t>
            </a:r>
            <a:r>
              <a:rPr lang="en-US" sz="1800" i="1" dirty="0"/>
              <a:t>Fault Research Center, AIST, Japan</a:t>
            </a:r>
            <a:endParaRPr lang="en-US" altLang="ja-JP" sz="1800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右矢印 6"/>
          <p:cNvSpPr/>
          <p:nvPr/>
        </p:nvSpPr>
        <p:spPr>
          <a:xfrm>
            <a:off x="5357818" y="1928802"/>
            <a:ext cx="401096" cy="286497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85720" y="142852"/>
            <a:ext cx="38909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200" dirty="0" smtClean="0">
                <a:latin typeface="+mj-lt"/>
              </a:rPr>
              <a:t>Tsunami Deposits</a:t>
            </a:r>
          </a:p>
        </p:txBody>
      </p:sp>
      <p:pic>
        <p:nvPicPr>
          <p:cNvPr id="9" name="図 8" descr="KOA-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68344" y="2689582"/>
            <a:ext cx="6286481" cy="1621650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5357818" y="3571876"/>
            <a:ext cx="401096" cy="286497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3438" y="1785926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T1</a:t>
            </a:r>
            <a:endParaRPr lang="en-US" altLang="ja-JP" sz="32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43438" y="3500438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T2</a:t>
            </a:r>
            <a:endParaRPr lang="en-US" altLang="ja-JP" sz="3200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1785918" y="1857364"/>
            <a:ext cx="2539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1923 Kanto Eq.?</a:t>
            </a:r>
            <a:endParaRPr lang="ja-JP" altLang="en-US" sz="2800" dirty="0"/>
          </a:p>
        </p:txBody>
      </p:sp>
      <p:sp>
        <p:nvSpPr>
          <p:cNvPr id="14" name="正方形/長方形 13"/>
          <p:cNvSpPr/>
          <p:nvPr/>
        </p:nvSpPr>
        <p:spPr>
          <a:xfrm>
            <a:off x="1785918" y="3571876"/>
            <a:ext cx="2539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1703 Kanto Eq.?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27700"/>
            <a:ext cx="8748713" cy="1130300"/>
          </a:xfrm>
        </p:spPr>
        <p:txBody>
          <a:bodyPr/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Three event </a:t>
            </a:r>
            <a:r>
              <a:rPr lang="en-US" altLang="ja-JP" sz="2400" dirty="0">
                <a:solidFill>
                  <a:srgbClr val="FF0000"/>
                </a:solidFill>
              </a:rPr>
              <a:t>deposits </a:t>
            </a:r>
            <a:r>
              <a:rPr lang="en-US" altLang="ja-JP" sz="2400" dirty="0" smtClean="0">
                <a:solidFill>
                  <a:srgbClr val="FF0000"/>
                </a:solidFill>
              </a:rPr>
              <a:t>in </a:t>
            </a:r>
            <a:r>
              <a:rPr lang="en-US" altLang="ja-JP" sz="2400" dirty="0">
                <a:solidFill>
                  <a:srgbClr val="FF0000"/>
                </a:solidFill>
              </a:rPr>
              <a:t>the bay sediment </a:t>
            </a:r>
            <a:r>
              <a:rPr lang="en-US" altLang="ja-JP" sz="2400" dirty="0" smtClean="0">
                <a:solidFill>
                  <a:srgbClr val="FF0000"/>
                </a:solidFill>
              </a:rPr>
              <a:t>beneath tidal flat sediment</a:t>
            </a: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2056" name="Picture 8" descr="Koajirowanmosiki20081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7669213" cy="4818063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628775"/>
            <a:ext cx="539750" cy="93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500166" y="1571612"/>
            <a:ext cx="1071570" cy="3571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ja-JP" sz="20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Seaward</a:t>
            </a:r>
            <a:endParaRPr lang="en-US" altLang="ja-JP" sz="200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95288" y="-387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200" dirty="0">
                <a:latin typeface="+mj-lt"/>
              </a:rPr>
              <a:t>Sequence of </a:t>
            </a:r>
            <a:r>
              <a:rPr lang="en-US" altLang="ja-JP" sz="3200" dirty="0" err="1" smtClean="0">
                <a:latin typeface="+mj-lt"/>
              </a:rPr>
              <a:t>Stratigraphy</a:t>
            </a:r>
            <a:endParaRPr lang="en-US" altLang="ja-JP" sz="3200" dirty="0">
              <a:latin typeface="+mj-lt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7072330" y="1571612"/>
            <a:ext cx="1214446" cy="3571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ja-JP" sz="20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Landward</a:t>
            </a:r>
            <a:endParaRPr lang="en-US" altLang="ja-JP" sz="2000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76925"/>
            <a:ext cx="8229600" cy="720725"/>
          </a:xfrm>
        </p:spPr>
        <p:txBody>
          <a:bodyPr/>
          <a:lstStyle/>
          <a:p>
            <a:r>
              <a:rPr lang="en-US" altLang="ja-JP" sz="2800" dirty="0"/>
              <a:t>Event Units composed of the coarse materials.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5288" y="-38735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200" dirty="0">
                <a:latin typeface="+mj-lt"/>
              </a:rPr>
              <a:t>Grain Size </a:t>
            </a:r>
            <a:r>
              <a:rPr lang="en-US" altLang="ja-JP" sz="3200" dirty="0" smtClean="0">
                <a:latin typeface="+mj-lt"/>
              </a:rPr>
              <a:t>Analysis</a:t>
            </a:r>
            <a:endParaRPr lang="en-US" altLang="ja-JP" sz="3200" dirty="0">
              <a:latin typeface="+mj-lt"/>
            </a:endParaRPr>
          </a:p>
        </p:txBody>
      </p:sp>
      <p:pic>
        <p:nvPicPr>
          <p:cNvPr id="14344" name="Picture 8" descr="KoaAEgrainsize yazirusi na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9144000" cy="490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7" name="Picture 11" descr="小網代湾珪藻群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8856663" cy="5211763"/>
          </a:xfrm>
          <a:prstGeom prst="rect">
            <a:avLst/>
          </a:prstGeom>
          <a:noFill/>
        </p:spPr>
      </p:pic>
      <p:sp>
        <p:nvSpPr>
          <p:cNvPr id="96262" name="Line 8"/>
          <p:cNvSpPr>
            <a:spLocks noChangeShapeType="1"/>
          </p:cNvSpPr>
          <p:nvPr/>
        </p:nvSpPr>
        <p:spPr bwMode="auto">
          <a:xfrm flipH="1">
            <a:off x="1142976" y="2071678"/>
            <a:ext cx="381000" cy="0"/>
          </a:xfrm>
          <a:prstGeom prst="line">
            <a:avLst/>
          </a:prstGeom>
          <a:noFill/>
          <a:ln w="28575">
            <a:solidFill>
              <a:srgbClr val="FF3A2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6263" name="Line 9"/>
          <p:cNvSpPr>
            <a:spLocks noChangeShapeType="1"/>
          </p:cNvSpPr>
          <p:nvPr/>
        </p:nvSpPr>
        <p:spPr bwMode="auto">
          <a:xfrm flipH="1">
            <a:off x="1643042" y="2571744"/>
            <a:ext cx="381000" cy="0"/>
          </a:xfrm>
          <a:prstGeom prst="line">
            <a:avLst/>
          </a:prstGeom>
          <a:noFill/>
          <a:ln w="28575">
            <a:solidFill>
              <a:srgbClr val="FF3A2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6264" name="Text Box 10"/>
          <p:cNvSpPr txBox="1">
            <a:spLocks noChangeArrowheads="1"/>
          </p:cNvSpPr>
          <p:nvPr/>
        </p:nvSpPr>
        <p:spPr bwMode="auto">
          <a:xfrm>
            <a:off x="1643042" y="1571612"/>
            <a:ext cx="300039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FF3A28"/>
                </a:solidFill>
                <a:latin typeface="Times" pitchFamily="-109" charset="0"/>
                <a:ea typeface="ＤＦＰ太丸ゴシック体" pitchFamily="-109" charset="-128"/>
              </a:rPr>
              <a:t>Little diatom in event deposits, but increase after events</a:t>
            </a:r>
            <a:endParaRPr lang="en-US" altLang="ja-JP" sz="1600" dirty="0">
              <a:latin typeface="Times" pitchFamily="-109" charset="0"/>
              <a:ea typeface="Osaka" pitchFamily="-109" charset="-128"/>
            </a:endParaRPr>
          </a:p>
        </p:txBody>
      </p:sp>
      <p:sp>
        <p:nvSpPr>
          <p:cNvPr id="96265" name="Line 11"/>
          <p:cNvSpPr>
            <a:spLocks noChangeShapeType="1"/>
          </p:cNvSpPr>
          <p:nvPr/>
        </p:nvSpPr>
        <p:spPr bwMode="auto">
          <a:xfrm flipV="1">
            <a:off x="1219200" y="1447800"/>
            <a:ext cx="304800" cy="228600"/>
          </a:xfrm>
          <a:prstGeom prst="line">
            <a:avLst/>
          </a:prstGeom>
          <a:noFill/>
          <a:ln w="28575">
            <a:solidFill>
              <a:srgbClr val="FF3A2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6266" name="Line 12"/>
          <p:cNvSpPr>
            <a:spLocks noChangeShapeType="1"/>
          </p:cNvSpPr>
          <p:nvPr/>
        </p:nvSpPr>
        <p:spPr bwMode="auto">
          <a:xfrm flipV="1">
            <a:off x="1643042" y="2357430"/>
            <a:ext cx="304800" cy="228600"/>
          </a:xfrm>
          <a:prstGeom prst="line">
            <a:avLst/>
          </a:prstGeom>
          <a:noFill/>
          <a:ln w="28575">
            <a:solidFill>
              <a:srgbClr val="FF3A2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395288" y="-171450"/>
            <a:ext cx="8229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200" dirty="0" smtClean="0"/>
              <a:t>Diatom </a:t>
            </a:r>
            <a:r>
              <a:rPr lang="en-US" altLang="ja-JP" sz="3200" dirty="0"/>
              <a:t>analysis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357422" y="1071546"/>
            <a:ext cx="533400" cy="533400"/>
          </a:xfrm>
          <a:prstGeom prst="ellipse">
            <a:avLst/>
          </a:prstGeom>
          <a:noFill/>
          <a:ln w="38100">
            <a:solidFill>
              <a:srgbClr val="FF3A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sz="2400">
              <a:latin typeface="Times" pitchFamily="-109" charset="0"/>
              <a:ea typeface="Osaka" pitchFamily="-109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928794" y="571480"/>
            <a:ext cx="2116138" cy="381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n-US" altLang="ja-JP" sz="1600" dirty="0">
                <a:latin typeface="Times" pitchFamily="-109" charset="0"/>
                <a:ea typeface="Osaka" pitchFamily="-109" charset="-128"/>
              </a:rPr>
              <a:t>Fresh Water Species</a:t>
            </a: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 flipH="1" flipV="1">
            <a:off x="5327659" y="3171820"/>
            <a:ext cx="228600" cy="762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H="1" flipV="1">
            <a:off x="5251459" y="2181220"/>
            <a:ext cx="152400" cy="381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357818" y="2643182"/>
            <a:ext cx="2143140" cy="6096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mtClean="0">
                <a:ea typeface="Osaka" pitchFamily="-109" charset="-128"/>
              </a:rPr>
              <a:t>Graduall </a:t>
            </a:r>
            <a:r>
              <a:rPr lang="en-US" altLang="ja-JP" dirty="0" smtClean="0">
                <a:ea typeface="Osaka" pitchFamily="-109" charset="-128"/>
              </a:rPr>
              <a:t>increase of</a:t>
            </a:r>
          </a:p>
          <a:p>
            <a:pPr algn="ctr"/>
            <a:r>
              <a:rPr lang="en-US" altLang="ja-JP" dirty="0" smtClean="0">
                <a:ea typeface="Osaka" pitchFamily="-109" charset="-128"/>
              </a:rPr>
              <a:t>marine plankton</a:t>
            </a:r>
            <a:endParaRPr lang="en-US" altLang="ja-JP" sz="2400" dirty="0">
              <a:ea typeface="Osaka" pitchFamily="-10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2910" y="6215082"/>
            <a:ext cx="8120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Gradual (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interseismic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) subsidence and Sudden (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coseismic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) uplift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nimBg="1"/>
      <p:bldP spid="96263" grpId="0" animBg="1"/>
      <p:bldP spid="96264" grpId="0" animBg="1"/>
      <p:bldP spid="96265" grpId="0" animBg="1"/>
      <p:bldP spid="9626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Dating Pb Cs Colum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5329238" cy="5516562"/>
          </a:xfrm>
          <a:prstGeom prst="rect">
            <a:avLst/>
          </a:prstGeom>
          <a:noFill/>
        </p:spPr>
      </p:pic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500034" y="142852"/>
            <a:ext cx="7772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200" dirty="0" smtClean="0"/>
              <a:t>Dating of recent event (Cs, </a:t>
            </a:r>
            <a:r>
              <a:rPr lang="en-US" altLang="ja-JP" sz="3200" dirty="0" err="1" smtClean="0"/>
              <a:t>Pb</a:t>
            </a:r>
            <a:r>
              <a:rPr lang="en-US" altLang="ja-JP" sz="3200" dirty="0" smtClean="0"/>
              <a:t>)</a:t>
            </a:r>
            <a:endParaRPr lang="en-US" altLang="ja-JP" sz="3200" dirty="0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 flipH="1">
            <a:off x="2484438" y="2133600"/>
            <a:ext cx="3168650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 flipH="1">
            <a:off x="2484438" y="2205038"/>
            <a:ext cx="3095625" cy="7191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5143505" y="1928802"/>
            <a:ext cx="1143008" cy="4333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ja-JP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Cs-137</a:t>
            </a:r>
            <a:endParaRPr lang="en-US" altLang="ja-JP" sz="2400" b="1" baseline="30000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5715008" y="2714620"/>
            <a:ext cx="314327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Cs-137 and Pb-210 indicate that T1 sand layer is brought by the 1923 Kanto earthquake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142852"/>
            <a:ext cx="5143536" cy="600075"/>
          </a:xfrm>
        </p:spPr>
        <p:txBody>
          <a:bodyPr/>
          <a:lstStyle/>
          <a:p>
            <a:r>
              <a:rPr lang="en-US" altLang="ja-JP" sz="3200" dirty="0" smtClean="0">
                <a:latin typeface="+mn-lt"/>
              </a:rPr>
              <a:t>Radiocarbon Dating</a:t>
            </a:r>
            <a:endParaRPr lang="en-US" altLang="ja-JP" sz="3200" dirty="0">
              <a:latin typeface="+mn-lt"/>
            </a:endParaRPr>
          </a:p>
        </p:txBody>
      </p:sp>
      <p:pic>
        <p:nvPicPr>
          <p:cNvPr id="16390" name="Picture 6" descr="Dating Column　expan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3150"/>
            <a:ext cx="8027988" cy="5784850"/>
          </a:xfrm>
          <a:prstGeom prst="rect">
            <a:avLst/>
          </a:prstGeom>
          <a:noFill/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143372" y="5715016"/>
            <a:ext cx="15113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 smtClean="0">
                <a:latin typeface="Times" pitchFamily="-109" charset="0"/>
                <a:ea typeface="Osaka" pitchFamily="-109" charset="-128"/>
              </a:rPr>
              <a:t>1060-1260 AD</a:t>
            </a:r>
            <a:endParaRPr lang="en-US" altLang="ja-JP" sz="2400" dirty="0">
              <a:latin typeface="Times" pitchFamily="-109" charset="0"/>
              <a:ea typeface="Osaka" pitchFamily="-109" charset="-128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 flipH="1">
            <a:off x="6948488" y="0"/>
            <a:ext cx="2195512" cy="180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ja-JP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T1</a:t>
            </a:r>
            <a:r>
              <a:rPr lang="ja-JP" altLang="en-US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  <a:r>
              <a:rPr lang="en-US" altLang="ja-JP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1600AD</a:t>
            </a:r>
            <a:r>
              <a:rPr lang="ja-JP" altLang="en-US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～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ja-JP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T2</a:t>
            </a:r>
            <a:r>
              <a:rPr lang="ja-JP" altLang="en-US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  <a:r>
              <a:rPr lang="en-US" altLang="ja-JP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1600AD</a:t>
            </a:r>
            <a:r>
              <a:rPr lang="ja-JP" altLang="en-US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～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altLang="ja-JP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T3</a:t>
            </a:r>
            <a:r>
              <a:rPr lang="ja-JP" altLang="en-US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  <a:r>
              <a:rPr lang="en-US" altLang="ja-JP" sz="24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1060AD</a:t>
            </a:r>
            <a:r>
              <a:rPr lang="ja-JP" altLang="en-US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～ 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ja-JP" altLang="en-US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altLang="ja-JP" sz="24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1430AD</a:t>
            </a:r>
            <a:endParaRPr lang="en-US" altLang="ja-JP" sz="2400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2987675" y="4292600"/>
            <a:ext cx="1008063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1258888" y="2997200"/>
            <a:ext cx="1009650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4859338" y="4292600"/>
            <a:ext cx="1081087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Histor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785794"/>
            <a:ext cx="6942771" cy="5211650"/>
          </a:xfrm>
          <a:prstGeom prst="rect">
            <a:avLst/>
          </a:prstGeom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571604" y="0"/>
            <a:ext cx="54006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200" dirty="0" smtClean="0"/>
              <a:t>Older </a:t>
            </a:r>
            <a:r>
              <a:rPr lang="en-US" altLang="ja-JP" sz="3200" dirty="0" smtClean="0">
                <a:solidFill>
                  <a:schemeClr val="tx1"/>
                </a:solidFill>
              </a:rPr>
              <a:t>earthquake ?</a:t>
            </a:r>
            <a:endParaRPr lang="en-US" altLang="ja-JP" sz="3200" dirty="0"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0837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395288" y="5445125"/>
            <a:ext cx="8229600" cy="1412875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400" dirty="0"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57356" y="6143644"/>
            <a:ext cx="5839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T3 may correlate with 1293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Sho’o</a:t>
            </a:r>
            <a:r>
              <a:rPr lang="en-US" altLang="ja-JP" sz="2400" dirty="0" smtClean="0">
                <a:solidFill>
                  <a:srgbClr val="FF0000"/>
                </a:solidFill>
              </a:rPr>
              <a:t> earthquake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4214810" y="785794"/>
            <a:ext cx="1000132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小網代作業富士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14686"/>
            <a:ext cx="4429156" cy="3321867"/>
          </a:xfrm>
          <a:prstGeom prst="rect">
            <a:avLst/>
          </a:prstGeom>
          <a:noFill/>
        </p:spPr>
      </p:pic>
      <p:pic>
        <p:nvPicPr>
          <p:cNvPr id="96258" name="Picture 2" descr="小網代作業１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00108"/>
            <a:ext cx="4500594" cy="3375445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500430" y="214290"/>
            <a:ext cx="2946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err="1" smtClean="0"/>
              <a:t>Geoslicer</a:t>
            </a:r>
            <a:r>
              <a:rPr kumimoji="1" lang="en-US" altLang="ja-JP" sz="3200" dirty="0" smtClean="0"/>
              <a:t> Survey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koajiro_co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813"/>
            <a:ext cx="9144000" cy="6423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500430" y="214290"/>
            <a:ext cx="2946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err="1" smtClean="0"/>
              <a:t>Geoslicer</a:t>
            </a:r>
            <a:r>
              <a:rPr kumimoji="1" lang="en-US" altLang="ja-JP" sz="3200" dirty="0" smtClean="0"/>
              <a:t> Survey</a:t>
            </a:r>
            <a:endParaRPr kumimoji="1" lang="ja-JP" altLang="en-US" sz="3200" dirty="0"/>
          </a:p>
        </p:txBody>
      </p:sp>
      <p:pic>
        <p:nvPicPr>
          <p:cNvPr id="6" name="Picture 2" descr="st1N亜円礫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3786214" cy="2839660"/>
          </a:xfrm>
          <a:prstGeom prst="rect">
            <a:avLst/>
          </a:prstGeom>
          <a:noFill/>
        </p:spPr>
      </p:pic>
      <p:pic>
        <p:nvPicPr>
          <p:cNvPr id="7" name="Picture 2" descr="st1n亜円礫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000108"/>
            <a:ext cx="4175127" cy="3271923"/>
          </a:xfrm>
          <a:prstGeom prst="rect">
            <a:avLst/>
          </a:prstGeom>
          <a:noFill/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714348" y="3786190"/>
            <a:ext cx="2695575" cy="2946400"/>
            <a:chOff x="1255" y="1200"/>
            <a:chExt cx="1698" cy="1856"/>
          </a:xfrm>
        </p:grpSpPr>
        <p:pic>
          <p:nvPicPr>
            <p:cNvPr id="9" name="Picture 3" descr="小網代湾st１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55" y="1200"/>
              <a:ext cx="1698" cy="1856"/>
            </a:xfrm>
            <a:prstGeom prst="rect">
              <a:avLst/>
            </a:prstGeom>
            <a:noFill/>
          </p:spPr>
        </p:pic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632" y="1632"/>
              <a:ext cx="28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29058" y="4500570"/>
            <a:ext cx="37721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err="1" smtClean="0"/>
              <a:t>Balanus</a:t>
            </a:r>
            <a:r>
              <a:rPr lang="en-US" altLang="ja-JP" dirty="0" smtClean="0"/>
              <a:t>  710</a:t>
            </a:r>
            <a:r>
              <a:rPr lang="en-US" altLang="ja-JP" dirty="0"/>
              <a:t>+-</a:t>
            </a:r>
            <a:r>
              <a:rPr lang="en-US" altLang="ja-JP" dirty="0" smtClean="0"/>
              <a:t>30yBP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(1560-1820 AD)</a:t>
            </a:r>
            <a:endParaRPr lang="en-US" altLang="ja-JP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786182" y="5357826"/>
            <a:ext cx="518584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Shell in sand layer </a:t>
            </a:r>
            <a:endParaRPr lang="en-US" altLang="ja-JP" dirty="0"/>
          </a:p>
          <a:p>
            <a:pPr>
              <a:spcBef>
                <a:spcPct val="50000"/>
              </a:spcBef>
            </a:pPr>
            <a:r>
              <a:rPr lang="en-US" altLang="ja-JP" dirty="0" smtClean="0"/>
              <a:t>1230-1400AD</a:t>
            </a:r>
            <a:r>
              <a:rPr lang="ja-JP" altLang="en-US" dirty="0" smtClean="0"/>
              <a:t>（</a:t>
            </a:r>
            <a:r>
              <a:rPr lang="en-US" altLang="ja-JP" dirty="0" smtClean="0"/>
              <a:t>Marine Reservoir correction applied</a:t>
            </a:r>
            <a:r>
              <a:rPr lang="ja-JP" altLang="en-US" dirty="0" smtClean="0"/>
              <a:t>）</a:t>
            </a:r>
            <a:endParaRPr lang="en-US" altLang="ja-JP" dirty="0"/>
          </a:p>
        </p:txBody>
      </p:sp>
      <p:cxnSp>
        <p:nvCxnSpPr>
          <p:cNvPr id="16" name="直線矢印コネクタ 15"/>
          <p:cNvCxnSpPr/>
          <p:nvPr/>
        </p:nvCxnSpPr>
        <p:spPr>
          <a:xfrm rot="10800000" flipV="1">
            <a:off x="1428728" y="4709900"/>
            <a:ext cx="2357454" cy="2192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2" idx="1"/>
          </p:cNvCxnSpPr>
          <p:nvPr/>
        </p:nvCxnSpPr>
        <p:spPr>
          <a:xfrm rot="10800000">
            <a:off x="2571736" y="5500703"/>
            <a:ext cx="1214446" cy="2495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143504" y="6215082"/>
            <a:ext cx="22754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/>
              <a:t>~ 1293 Kanto Eq.</a:t>
            </a:r>
            <a:endParaRPr lang="en-US" altLang="ja-JP" sz="24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143504" y="4857760"/>
            <a:ext cx="36019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/>
              <a:t>~ 1703 (</a:t>
            </a:r>
            <a:r>
              <a:rPr lang="en-US" altLang="ja-JP" sz="2400" dirty="0" err="1" smtClean="0"/>
              <a:t>Genroku</a:t>
            </a:r>
            <a:r>
              <a:rPr lang="en-US" altLang="ja-JP" sz="2400" dirty="0" smtClean="0"/>
              <a:t>) Kanto Eq.</a:t>
            </a:r>
            <a:endParaRPr lang="en-US" altLang="ja-JP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714612" y="214290"/>
            <a:ext cx="4902200" cy="754694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dirty="0">
                <a:solidFill>
                  <a:schemeClr val="tx1"/>
                </a:solidFill>
              </a:rPr>
              <a:t>Plates around Japan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660525" y="60404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ja-JP"/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7583488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円/楕円 4"/>
          <p:cNvSpPr/>
          <p:nvPr/>
        </p:nvSpPr>
        <p:spPr>
          <a:xfrm>
            <a:off x="5214942" y="3000372"/>
            <a:ext cx="500066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62283" y="5214950"/>
            <a:ext cx="148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Kanto Eq.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/>
          <p:cNvCxnSpPr>
            <a:endCxn id="5" idx="4"/>
          </p:cNvCxnSpPr>
          <p:nvPr/>
        </p:nvCxnSpPr>
        <p:spPr>
          <a:xfrm rot="16200000" flipV="1">
            <a:off x="4947050" y="3804049"/>
            <a:ext cx="2143140" cy="1107289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en-US" altLang="ja-JP" sz="3200" b="1" dirty="0" smtClean="0"/>
              <a:t>Conclusions</a:t>
            </a:r>
            <a:endParaRPr lang="en-US" altLang="ja-JP" sz="3200" b="1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412875"/>
            <a:ext cx="8472518" cy="25876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ja-JP" sz="2800" dirty="0" smtClean="0"/>
              <a:t>In </a:t>
            </a:r>
            <a:r>
              <a:rPr lang="en-US" altLang="ja-JP" sz="2800" dirty="0" err="1" smtClean="0"/>
              <a:t>Koajiro</a:t>
            </a:r>
            <a:r>
              <a:rPr lang="en-US" altLang="ja-JP" sz="2800" dirty="0" smtClean="0"/>
              <a:t> Bay, three event deposits were identified. </a:t>
            </a:r>
          </a:p>
          <a:p>
            <a:pPr>
              <a:buFont typeface="Wingdings" pitchFamily="2" charset="2"/>
              <a:buNone/>
            </a:pPr>
            <a:endParaRPr lang="en-US" altLang="ja-JP" sz="2800" dirty="0" smtClean="0"/>
          </a:p>
          <a:p>
            <a:pPr>
              <a:buFont typeface="Wingdings" pitchFamily="2" charset="2"/>
              <a:buNone/>
            </a:pPr>
            <a:r>
              <a:rPr lang="en-US" altLang="ja-JP" sz="2800" dirty="0" smtClean="0"/>
              <a:t>Event </a:t>
            </a:r>
            <a:r>
              <a:rPr lang="en-US" altLang="ja-JP" sz="2800" dirty="0"/>
              <a:t>T1: </a:t>
            </a:r>
            <a:r>
              <a:rPr lang="en-US" altLang="ja-JP" sz="2800" dirty="0" smtClean="0"/>
              <a:t>	The 1923 Taisho Kanto earthquake </a:t>
            </a:r>
          </a:p>
          <a:p>
            <a:pPr>
              <a:buFont typeface="Wingdings" pitchFamily="2" charset="2"/>
              <a:buNone/>
            </a:pPr>
            <a:r>
              <a:rPr lang="en-US" altLang="ja-JP" sz="2800" dirty="0" smtClean="0"/>
              <a:t>Event T2: 	The 1703 </a:t>
            </a:r>
            <a:r>
              <a:rPr lang="en-US" altLang="ja-JP" sz="2800" dirty="0" err="1" smtClean="0"/>
              <a:t>Genroku</a:t>
            </a:r>
            <a:r>
              <a:rPr lang="en-US" altLang="ja-JP" sz="2800" dirty="0" smtClean="0"/>
              <a:t> Kanto earthquake</a:t>
            </a:r>
          </a:p>
          <a:p>
            <a:pPr>
              <a:buFont typeface="Wingdings" pitchFamily="2" charset="2"/>
              <a:buNone/>
            </a:pPr>
            <a:r>
              <a:rPr lang="en-US" altLang="ja-JP" sz="2800" dirty="0" smtClean="0"/>
              <a:t>Event T3: 	The 1293 </a:t>
            </a:r>
            <a:r>
              <a:rPr lang="en-US" altLang="ja-JP" sz="2800" dirty="0" err="1" smtClean="0"/>
              <a:t>Sho’o</a:t>
            </a:r>
            <a:r>
              <a:rPr lang="en-US" altLang="ja-JP" sz="2800" smtClean="0"/>
              <a:t> </a:t>
            </a:r>
            <a:r>
              <a:rPr lang="en-US" altLang="ja-JP" sz="2800" smtClean="0"/>
              <a:t>earthquake</a:t>
            </a:r>
            <a:endParaRPr lang="en-US" altLang="ja-JP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ja-JP" sz="28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85720" y="4357694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ja-JP" sz="2800" dirty="0" smtClean="0"/>
              <a:t>If this is the case, the recurrence intervals are </a:t>
            </a:r>
            <a:r>
              <a:rPr lang="en-US" altLang="ja-JP" sz="2800" dirty="0" smtClean="0"/>
              <a:t>220 years </a:t>
            </a:r>
            <a:r>
              <a:rPr lang="en-US" altLang="ja-JP" sz="2800" dirty="0" smtClean="0"/>
              <a:t>and </a:t>
            </a:r>
            <a:r>
              <a:rPr lang="en-US" altLang="ja-JP" sz="2800" dirty="0" smtClean="0"/>
              <a:t>410 years</a:t>
            </a:r>
            <a:r>
              <a:rPr lang="en-US" altLang="ja-JP" sz="2800" dirty="0" smtClean="0"/>
              <a:t>, indicating a variability of recurrence intervals.  </a:t>
            </a:r>
            <a:endParaRPr lang="en-US" altLang="ja-JP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357422" y="214290"/>
            <a:ext cx="4902200" cy="754694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dirty="0" smtClean="0">
                <a:solidFill>
                  <a:schemeClr val="tx1"/>
                </a:solidFill>
              </a:rPr>
              <a:t>The 1923 Kanto earthquake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660525" y="60404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ja-JP"/>
          </a:p>
        </p:txBody>
      </p:sp>
      <p:pic>
        <p:nvPicPr>
          <p:cNvPr id="7" name="図 6" descr="shinsai_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357298"/>
            <a:ext cx="4357718" cy="32138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00100" y="4857760"/>
            <a:ext cx="34076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Damage in Yokohama City</a:t>
            </a:r>
          </a:p>
          <a:p>
            <a:r>
              <a:rPr lang="en-US" altLang="ja-JP" dirty="0" smtClean="0"/>
              <a:t>© Yokohama City Library</a:t>
            </a:r>
            <a:endParaRPr kumimoji="1" lang="ja-JP" altLang="en-US" dirty="0"/>
          </a:p>
        </p:txBody>
      </p:sp>
      <p:pic>
        <p:nvPicPr>
          <p:cNvPr id="1026" name="Picture 2" descr="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2012" y="1357298"/>
            <a:ext cx="45319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000628" y="4857760"/>
            <a:ext cx="35672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Tsunami Damage in Ito City</a:t>
            </a:r>
          </a:p>
          <a:p>
            <a:r>
              <a:rPr lang="en-US" altLang="ja-JP" dirty="0" smtClean="0"/>
              <a:t>© Ito City Office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8596" y="5857892"/>
            <a:ext cx="8432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Total casualty  ~ 100,000  (The worst earthquake disaster in Japan)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728" y="214290"/>
            <a:ext cx="6572296" cy="830997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dirty="0" smtClean="0">
                <a:solidFill>
                  <a:schemeClr val="tx1"/>
                </a:solidFill>
              </a:rPr>
              <a:t>The 1923 (Taisho) Kanto earthquake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660525" y="60404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00100" y="5286388"/>
            <a:ext cx="142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Hatori</a:t>
            </a:r>
            <a:r>
              <a:rPr kumimoji="1" lang="en-US" altLang="ja-JP" dirty="0" smtClean="0"/>
              <a:t> (1975)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58082" y="5214950"/>
            <a:ext cx="154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Miyabe</a:t>
            </a:r>
            <a:r>
              <a:rPr kumimoji="1" lang="en-US" altLang="ja-JP" dirty="0" smtClean="0"/>
              <a:t> (1931)</a:t>
            </a:r>
            <a:endParaRPr kumimoji="1" lang="ja-JP" altLang="en-US" dirty="0"/>
          </a:p>
        </p:txBody>
      </p:sp>
      <p:pic>
        <p:nvPicPr>
          <p:cNvPr id="9" name="図 8" descr="TsunamiHeights-19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285992"/>
            <a:ext cx="4132929" cy="284756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214414" y="1500174"/>
            <a:ext cx="257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Tsunami Heights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57818" y="1500174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Crustal deformation</a:t>
            </a:r>
            <a:endParaRPr kumimoji="1" lang="ja-JP" altLang="en-US" sz="2800" dirty="0"/>
          </a:p>
        </p:txBody>
      </p:sp>
      <p:pic>
        <p:nvPicPr>
          <p:cNvPr id="13" name="Picture 12" descr="Taisho_displace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357430"/>
            <a:ext cx="4098930" cy="25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1500166" y="214290"/>
            <a:ext cx="6786610" cy="1015663"/>
          </a:xfrm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</a:rPr>
              <a:t>The 1703 (</a:t>
            </a:r>
            <a:r>
              <a:rPr lang="en-US" altLang="ja-JP" sz="3200" dirty="0" err="1" smtClean="0">
                <a:solidFill>
                  <a:schemeClr val="tx1"/>
                </a:solidFill>
              </a:rPr>
              <a:t>Genroku</a:t>
            </a:r>
            <a:r>
              <a:rPr lang="en-US" altLang="ja-JP" sz="3200" dirty="0" smtClean="0">
                <a:solidFill>
                  <a:schemeClr val="tx1"/>
                </a:solidFill>
              </a:rPr>
              <a:t>) Kanto earthquake</a:t>
            </a:r>
            <a:br>
              <a:rPr lang="en-US" altLang="ja-JP" sz="3200" dirty="0" smtClean="0">
                <a:solidFill>
                  <a:schemeClr val="tx1"/>
                </a:solidFill>
              </a:rPr>
            </a:b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660525" y="60404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8662" y="5143512"/>
            <a:ext cx="142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Hatori</a:t>
            </a:r>
            <a:r>
              <a:rPr kumimoji="1" lang="en-US" altLang="ja-JP" dirty="0" smtClean="0"/>
              <a:t> (1975)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72330" y="5000636"/>
            <a:ext cx="180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Shishikura</a:t>
            </a:r>
            <a:r>
              <a:rPr kumimoji="1" lang="en-US" altLang="ja-JP" dirty="0" smtClean="0"/>
              <a:t> (2003)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14414" y="1500174"/>
            <a:ext cx="257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Tsunami Heights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57818" y="1500174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Crustal deformation</a:t>
            </a:r>
            <a:endParaRPr kumimoji="1" lang="ja-JP" altLang="en-US" sz="2800" dirty="0"/>
          </a:p>
        </p:txBody>
      </p:sp>
      <p:pic>
        <p:nvPicPr>
          <p:cNvPr id="14" name="図 13" descr="TsunamiHeights-17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357430"/>
            <a:ext cx="3925561" cy="2704692"/>
          </a:xfrm>
          <a:prstGeom prst="rect">
            <a:avLst/>
          </a:prstGeom>
        </p:spPr>
      </p:pic>
      <p:pic>
        <p:nvPicPr>
          <p:cNvPr id="15" name="Picture 11" descr="Genroku_displace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357430"/>
            <a:ext cx="4000528" cy="250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1357290" y="5715016"/>
            <a:ext cx="6800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Larger tsunami on the Pacific coast of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Boso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peninsula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Larger uplift on the southern tip of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Boso</a:t>
            </a:r>
            <a:r>
              <a:rPr lang="en-US" altLang="ja-JP" sz="2400" dirty="0" smtClean="0">
                <a:solidFill>
                  <a:srgbClr val="FF0000"/>
                </a:solidFill>
              </a:rPr>
              <a:t> Peninsula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143108" y="928670"/>
            <a:ext cx="5526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Previous earthquake at the plate boundary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619250" y="333375"/>
            <a:ext cx="54006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200" dirty="0" smtClean="0"/>
              <a:t>Older </a:t>
            </a:r>
            <a:r>
              <a:rPr lang="en-US" altLang="ja-JP" sz="3200" dirty="0" smtClean="0">
                <a:solidFill>
                  <a:schemeClr val="tx1"/>
                </a:solidFill>
              </a:rPr>
              <a:t>earthquake ?</a:t>
            </a:r>
            <a:endParaRPr lang="en-US" altLang="ja-JP" sz="3200" dirty="0"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0837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395288" y="5445125"/>
            <a:ext cx="8229600" cy="1412875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2400" dirty="0"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43042" y="5572140"/>
            <a:ext cx="486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Historical documents since ~ 1200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AD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No geological data since 11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th</a:t>
            </a:r>
            <a:r>
              <a:rPr lang="en-US" altLang="ja-JP" sz="2400" dirty="0" smtClean="0">
                <a:solidFill>
                  <a:srgbClr val="FF0000"/>
                </a:solidFill>
              </a:rPr>
              <a:t> century</a:t>
            </a:r>
          </a:p>
        </p:txBody>
      </p:sp>
      <p:pic>
        <p:nvPicPr>
          <p:cNvPr id="6" name="図 5" descr="Historical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857364"/>
            <a:ext cx="8062487" cy="2883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357422" y="214290"/>
            <a:ext cx="4902200" cy="754694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dirty="0" smtClean="0">
                <a:solidFill>
                  <a:schemeClr val="tx1"/>
                </a:solidFill>
              </a:rPr>
              <a:t>Older earthquake? 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660525" y="60404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ja-JP"/>
          </a:p>
        </p:txBody>
      </p:sp>
      <p:pic>
        <p:nvPicPr>
          <p:cNvPr id="13" name="Picture 5" descr="Sagami trough and Koajiroloc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85992"/>
            <a:ext cx="4211637" cy="3667125"/>
          </a:xfrm>
          <a:prstGeom prst="rect">
            <a:avLst/>
          </a:prstGeom>
          <a:noFill/>
        </p:spPr>
      </p:pic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6786578" y="3571876"/>
            <a:ext cx="73025" cy="720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2910" y="1285860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Geological surveys in Miura Peninsula 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Koajiro</a:t>
            </a:r>
            <a:r>
              <a:rPr lang="en-US" altLang="ja-JP" sz="2800" dirty="0" smtClean="0"/>
              <a:t> Bay)</a:t>
            </a:r>
          </a:p>
          <a:p>
            <a:endParaRPr kumimoji="1" lang="en-US" altLang="ja-JP" sz="2800" dirty="0"/>
          </a:p>
          <a:p>
            <a:endParaRPr lang="en-US" altLang="ja-JP" sz="2800" dirty="0"/>
          </a:p>
          <a:p>
            <a:endParaRPr lang="en-US" altLang="ja-JP" sz="2800" dirty="0" smtClean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285992"/>
            <a:ext cx="2643206" cy="397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357422" y="-142900"/>
            <a:ext cx="4902200" cy="754694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dirty="0" smtClean="0">
                <a:solidFill>
                  <a:schemeClr val="tx1"/>
                </a:solidFill>
              </a:rPr>
              <a:t>Study Site: </a:t>
            </a:r>
            <a:r>
              <a:rPr lang="en-US" altLang="ja-JP" sz="3200" dirty="0" err="1" smtClean="0">
                <a:solidFill>
                  <a:schemeClr val="tx1"/>
                </a:solidFill>
              </a:rPr>
              <a:t>Koai</a:t>
            </a:r>
            <a:r>
              <a:rPr lang="en-US" altLang="ja-JP" sz="3200" dirty="0" err="1" smtClean="0"/>
              <a:t>jiro</a:t>
            </a:r>
            <a:r>
              <a:rPr lang="en-US" altLang="ja-JP" sz="3200" dirty="0" smtClean="0"/>
              <a:t> Bay</a:t>
            </a:r>
            <a:r>
              <a:rPr lang="en-US" altLang="ja-JP" sz="3200" dirty="0" smtClean="0">
                <a:solidFill>
                  <a:schemeClr val="tx1"/>
                </a:solidFill>
              </a:rPr>
              <a:t> 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660525" y="60404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ja-JP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9359"/>
            <a:ext cx="9144000" cy="623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3500430" y="4214818"/>
            <a:ext cx="1831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bg1"/>
                </a:solidFill>
              </a:rPr>
              <a:t>Aburatsubo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Bay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1472" y="3429000"/>
            <a:ext cx="2151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Tide Gauge Station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2714612" y="3643314"/>
            <a:ext cx="1143008" cy="7143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IMGP1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286124"/>
            <a:ext cx="2286048" cy="1714536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7858148" y="1785926"/>
            <a:ext cx="112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Tidal Flat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43372" y="1857364"/>
            <a:ext cx="1342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bg1"/>
                </a:solidFill>
              </a:rPr>
              <a:t>Koajiro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Bay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6" name="Picture 16" descr="小網代写真引き潮と大正ベン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714356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Aburatsub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214282" y="3929066"/>
            <a:ext cx="2444749" cy="1833562"/>
          </a:xfrm>
          <a:prstGeom prst="rect">
            <a:avLst/>
          </a:prstGeom>
          <a:noFill/>
        </p:spPr>
      </p:pic>
      <p:pic>
        <p:nvPicPr>
          <p:cNvPr id="20" name="Picture 2" descr="aobs1301ver12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428992" y="4714092"/>
            <a:ext cx="2857520" cy="214390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675687" cy="1371600"/>
          </a:xfrm>
        </p:spPr>
        <p:txBody>
          <a:bodyPr/>
          <a:lstStyle/>
          <a:p>
            <a:r>
              <a:rPr lang="en-US" altLang="ja-JP" sz="3200" dirty="0">
                <a:latin typeface="+mn-lt"/>
              </a:rPr>
              <a:t>Array </a:t>
            </a:r>
            <a:r>
              <a:rPr lang="en-US" altLang="ja-JP" sz="3200" dirty="0" smtClean="0">
                <a:latin typeface="+mn-lt"/>
              </a:rPr>
              <a:t>Coring </a:t>
            </a:r>
            <a:r>
              <a:rPr lang="en-US" altLang="ja-JP" sz="3200" dirty="0">
                <a:latin typeface="+mn-lt"/>
              </a:rPr>
              <a:t>using </a:t>
            </a:r>
            <a:r>
              <a:rPr lang="en-US" altLang="ja-JP" sz="3200" dirty="0" err="1" smtClean="0">
                <a:latin typeface="+mn-lt"/>
              </a:rPr>
              <a:t>Geoslicer</a:t>
            </a:r>
            <a:r>
              <a:rPr lang="en-US" altLang="ja-JP" sz="3200" dirty="0" smtClean="0">
                <a:latin typeface="+mn-lt"/>
              </a:rPr>
              <a:t> </a:t>
            </a:r>
            <a:r>
              <a:rPr lang="en-US" altLang="ja-JP" sz="3200" dirty="0">
                <a:latin typeface="+mn-lt"/>
              </a:rPr>
              <a:t>at Tidal Flat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  <p:pic>
        <p:nvPicPr>
          <p:cNvPr id="17412" name="Picture 4" descr="koaziroichiz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862013"/>
            <a:ext cx="8137525" cy="5995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441</Words>
  <Application>Microsoft Office PowerPoint</Application>
  <PresentationFormat>画面に合わせる (4:3)</PresentationFormat>
  <Paragraphs>105</Paragraphs>
  <Slides>20</Slides>
  <Notes>20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テーマ</vt:lpstr>
      <vt:lpstr>Recurrence of Kanto earthquakes revealed from tsunami deposits in Miura peninsula, Japan</vt:lpstr>
      <vt:lpstr>Plates around Japan</vt:lpstr>
      <vt:lpstr>The 1923 Kanto earthquake</vt:lpstr>
      <vt:lpstr>The 1923 (Taisho) Kanto earthquake</vt:lpstr>
      <vt:lpstr>The 1703 (Genroku) Kanto earthquake </vt:lpstr>
      <vt:lpstr>スライド 6</vt:lpstr>
      <vt:lpstr>Older earthquake? </vt:lpstr>
      <vt:lpstr>Study Site: Koaijiro Bay </vt:lpstr>
      <vt:lpstr>Array Coring using Geoslicer at Tidal Flat</vt:lpstr>
      <vt:lpstr>スライド 10</vt:lpstr>
      <vt:lpstr>スライド 11</vt:lpstr>
      <vt:lpstr>スライド 12</vt:lpstr>
      <vt:lpstr>スライド 13</vt:lpstr>
      <vt:lpstr>スライド 14</vt:lpstr>
      <vt:lpstr>Radiocarbon Dating</vt:lpstr>
      <vt:lpstr>スライド 16</vt:lpstr>
      <vt:lpstr>スライド 17</vt:lpstr>
      <vt:lpstr>スライド 18</vt:lpstr>
      <vt:lpstr>スライド 19</vt:lpstr>
      <vt:lpstr>Conclusions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satake</dc:creator>
  <cp:lastModifiedBy>satake</cp:lastModifiedBy>
  <cp:revision>42</cp:revision>
  <dcterms:created xsi:type="dcterms:W3CDTF">2009-06-27T09:38:51Z</dcterms:created>
  <dcterms:modified xsi:type="dcterms:W3CDTF">2009-07-15T08:35:52Z</dcterms:modified>
</cp:coreProperties>
</file>